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61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9" r:id="rId19"/>
    <p:sldId id="278" r:id="rId20"/>
    <p:sldId id="280" r:id="rId21"/>
    <p:sldId id="281" r:id="rId22"/>
    <p:sldId id="282" r:id="rId23"/>
    <p:sldId id="283" r:id="rId24"/>
    <p:sldId id="284" r:id="rId25"/>
    <p:sldId id="285" r:id="rId2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D2C7"/>
    <a:srgbClr val="FF6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3844" autoAdjust="0"/>
  </p:normalViewPr>
  <p:slideViewPr>
    <p:cSldViewPr snapToGrid="0" snapToObjects="1">
      <p:cViewPr varScale="1">
        <p:scale>
          <a:sx n="136" d="100"/>
          <a:sy n="136" d="100"/>
        </p:scale>
        <p:origin x="288" y="1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audio1.wav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svg>
</file>

<file path=ppt/media/image22.jpg>
</file>

<file path=ppt/media/image3.jpg>
</file>

<file path=ppt/media/image4.png>
</file>

<file path=ppt/media/image5.jpg>
</file>

<file path=ppt/media/image6.png>
</file>

<file path=ppt/media/image7.jfi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5F2067-A687-B342-BD06-FA386BB5BAD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A17250-56D1-8849-9C4F-9B4226955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6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58" name="Google Shape;15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9" name="Google Shape;15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67" name="Google Shape;16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8" name="Google Shape;16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7" name="Google Shape;17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85" name="Google Shape;18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6" name="Google Shape;18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194" name="Google Shape;19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5" name="Google Shape;19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05" name="Google Shape;20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21" name="Google Shape;2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2" name="Google Shape;22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30" name="Google Shape;23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1" name="Google Shape;231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248" name="Google Shape;24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9" name="Google Shape;249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cc73b4780d_8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239" name="Google Shape;239;g1cc73b4780d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0" name="Google Shape;240;g1cc73b4780d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2</a:t>
            </a:fld>
            <a:endParaRPr>
              <a:solidFill>
                <a:srgbClr val="000000"/>
              </a:solidFill>
            </a:endParaRPr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6" name="Google Shape;256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57" name="Google Shape;257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20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cbe1ee0b0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1cbe1ee0b0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66" name="Google Shape;266;g1cbe1ee0b0e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21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75" name="Google Shape;275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22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Google Shape;282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83" name="Google Shape;283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23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92" name="Google Shape;292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24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24" name="Google Shape;1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4" name="Google Shape;13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42" name="Google Shape;1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50" name="Google Shape;15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1" name="Google Shape;15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SA Logo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85800" y="457200"/>
            <a:ext cx="759524" cy="685800"/>
          </a:xfrm>
          <a:prstGeom prst="rect">
            <a:avLst/>
          </a:prstGeom>
        </p:spPr>
      </p:pic>
      <p:sp>
        <p:nvSpPr>
          <p:cNvPr id="8" name="Text Box 10"/>
          <p:cNvSpPr txBox="1">
            <a:spLocks noChangeArrowheads="1"/>
          </p:cNvSpPr>
          <p:nvPr userDrawn="1"/>
        </p:nvSpPr>
        <p:spPr bwMode="auto">
          <a:xfrm>
            <a:off x="4419600" y="1031241"/>
            <a:ext cx="4038600" cy="243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r">
              <a:spcBef>
                <a:spcPct val="50000"/>
              </a:spcBef>
            </a:pPr>
            <a:r>
              <a:rPr lang="en-US" sz="1200" b="1" dirty="0">
                <a:solidFill>
                  <a:schemeClr val="bg2"/>
                </a:solidFill>
              </a:rPr>
              <a:t>U.S. General Services Administration</a:t>
            </a:r>
          </a:p>
        </p:txBody>
      </p:sp>
      <p:pic>
        <p:nvPicPr>
          <p:cNvPr id="9" name="Picture 8" descr="GSA SmartPay Virtual Training Forum&#10;June 13-15, 2023 with image of woman at the computer taking a training. "/>
          <p:cNvPicPr>
            <a:picLocks noChangeAspect="1"/>
          </p:cNvPicPr>
          <p:nvPr userDrawn="1"/>
        </p:nvPicPr>
        <p:blipFill>
          <a:blip r:embed="rId3"/>
          <a:srcRect l="2893" r="2893"/>
          <a:stretch/>
        </p:blipFill>
        <p:spPr>
          <a:xfrm>
            <a:off x="0" y="1595422"/>
            <a:ext cx="9144000" cy="3548077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ADF2AF59-26E2-B501-9AFC-3854EDE69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683634"/>
            <a:ext cx="4177990" cy="85725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029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17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30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156D492-2D1D-56EF-570C-88395D3E32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6" y="0"/>
            <a:ext cx="9141768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C4A50D-D3F4-5132-19E4-1F26FB19D435}"/>
              </a:ext>
            </a:extLst>
          </p:cNvPr>
          <p:cNvSpPr txBox="1"/>
          <p:nvPr userDrawn="1"/>
        </p:nvSpPr>
        <p:spPr>
          <a:xfrm>
            <a:off x="8640000" y="4800108"/>
            <a:ext cx="42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fld id="{A148A2A4-532E-8B48-BE15-FAD2C9B6FD7A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192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601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990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81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012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4939612-D290-F3C6-33E3-434810F804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GSA Starmark Logo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00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82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578F-EB6A-0D45-BF4C-590753804B8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537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FD578F-EB6A-0D45-BF4C-590753804B8C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0793C-5BEC-9C6A-355E-9567B760FA41}"/>
              </a:ext>
            </a:extLst>
          </p:cNvPr>
          <p:cNvSpPr txBox="1"/>
          <p:nvPr userDrawn="1"/>
        </p:nvSpPr>
        <p:spPr>
          <a:xfrm>
            <a:off x="8640000" y="4800108"/>
            <a:ext cx="42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fld id="{A148A2A4-532E-8B48-BE15-FAD2C9B6FD7A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2370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f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203204" y="3611771"/>
            <a:ext cx="4178100" cy="11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5087"/>
              </a:buClr>
              <a:buSzPct val="100000"/>
              <a:buFont typeface="Calibri"/>
              <a:buNone/>
            </a:pPr>
            <a:r>
              <a:rPr lang="en-US" sz="3600">
                <a:solidFill>
                  <a:srgbClr val="005087"/>
                </a:solidFill>
              </a:rPr>
              <a:t>Making Informed, Cost Saving Travel Decisions and SmartPay Essentials</a:t>
            </a:r>
            <a:br>
              <a:rPr lang="en-US" sz="3600">
                <a:solidFill>
                  <a:srgbClr val="005087"/>
                </a:solidFill>
              </a:rPr>
            </a:br>
            <a:br>
              <a:rPr lang="en-US" sz="3600">
                <a:solidFill>
                  <a:srgbClr val="005087"/>
                </a:solidFill>
              </a:rPr>
            </a:br>
            <a:r>
              <a:rPr lang="en-US" sz="2400">
                <a:solidFill>
                  <a:srgbClr val="192D3A"/>
                </a:solidFill>
                <a:latin typeface="Arial"/>
                <a:ea typeface="Arial"/>
                <a:cs typeface="Arial"/>
                <a:sym typeface="Arial"/>
              </a:rPr>
              <a:t>Jennifer Burdette</a:t>
            </a:r>
            <a:endParaRPr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687400" y="770349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i="0" u="none" strike="noStrike" cap="none"/>
              <a:t>CPP Benefits to Rob</a:t>
            </a:r>
            <a:endParaRPr sz="2800"/>
          </a:p>
        </p:txBody>
      </p:sp>
      <p:sp>
        <p:nvSpPr>
          <p:cNvPr id="162" name="Google Shape;162;p22"/>
          <p:cNvSpPr/>
          <p:nvPr/>
        </p:nvSpPr>
        <p:spPr>
          <a:xfrm>
            <a:off x="492625" y="1456153"/>
            <a:ext cx="7772400" cy="2841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ü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Fully refundable tickets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×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advance purchase required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×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change fees or cancellation penalties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ü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Stable prices which enables accurate travel budgeting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×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blackout dates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ü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Fares priced on one-way routes, permitting agencies to plan multiple destinations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ü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May use loyalty membership to get points/miles for redemption on personally expensed upgrades, airfare, and ancillary fees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687396" y="710499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i="0" u="none" strike="noStrike" cap="none" dirty="0"/>
              <a:t>Rob Should Choose the _CA Fare</a:t>
            </a:r>
            <a:endParaRPr sz="2800" dirty="0"/>
          </a:p>
        </p:txBody>
      </p:sp>
      <p:sp>
        <p:nvSpPr>
          <p:cNvPr id="171" name="Google Shape;171;p23"/>
          <p:cNvSpPr/>
          <p:nvPr/>
        </p:nvSpPr>
        <p:spPr>
          <a:xfrm>
            <a:off x="597127" y="1396293"/>
            <a:ext cx="7772400" cy="3531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Deeply discounted fare code is called _CA  (“Dash CA”) </a:t>
            </a:r>
            <a:endParaRPr dirty="0"/>
          </a:p>
          <a:p>
            <a:pPr marL="8001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Airlines control inventory of _CA fares &amp; availability is limited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Available in 92.5% of markets 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Washington (DCA) to NYC (JFK) on Delta Air Lines</a:t>
            </a:r>
            <a:endParaRPr dirty="0"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US"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endParaRPr sz="1800" b="1" i="0" u="none" strike="noStrike" cap="none" dirty="0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Book and approve travel early to take advantage of</a:t>
            </a:r>
            <a:r>
              <a:rPr lang="en-US" sz="1800" b="0" i="0" u="none" strike="noStrike" cap="none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i="0" u="none" strike="noStrike" cap="none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_CA fares!</a:t>
            </a:r>
            <a:endParaRPr dirty="0"/>
          </a:p>
        </p:txBody>
      </p:sp>
      <p:graphicFrame>
        <p:nvGraphicFramePr>
          <p:cNvPr id="172" name="Google Shape;172;p23"/>
          <p:cNvGraphicFramePr/>
          <p:nvPr>
            <p:extLst>
              <p:ext uri="{D42A27DB-BD31-4B8C-83A1-F6EECF244321}">
                <p14:modId xmlns:p14="http://schemas.microsoft.com/office/powerpoint/2010/main" val="448767650"/>
              </p:ext>
            </p:extLst>
          </p:nvPr>
        </p:nvGraphicFramePr>
        <p:xfrm>
          <a:off x="1524000" y="2806099"/>
          <a:ext cx="6096000" cy="8280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{35758FB7-9AC5-4552-8A53-C91805E547FA}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/>
                        <a:t>YCA Fare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/>
                        <a:t>Each Way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_CA Fare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Each Way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/>
                        <a:t>Savings by Using _CA Fare Each Way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/>
                        <a:t>$165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chemeClr val="accent5">
                        <a:lumMod val="20000"/>
                        <a:lumOff val="8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/>
                        <a:t>$107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chemeClr val="accent5">
                        <a:lumMod val="20000"/>
                        <a:lumOff val="8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/>
                        <a:t>$58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chemeClr val="accent5">
                        <a:lumMod val="20000"/>
                        <a:lumOff val="8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860215" y="684597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i="0" u="none" strike="noStrike" cap="none"/>
              <a:t>Rob Should Consider Alternate Airports</a:t>
            </a:r>
            <a:endParaRPr/>
          </a:p>
        </p:txBody>
      </p:sp>
      <p:sp>
        <p:nvSpPr>
          <p:cNvPr id="180" name="Google Shape;180;p24"/>
          <p:cNvSpPr/>
          <p:nvPr/>
        </p:nvSpPr>
        <p:spPr>
          <a:xfrm>
            <a:off x="684213" y="1370410"/>
            <a:ext cx="7772400" cy="686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Alternate airports may have lower fares - weigh the pros and cons</a:t>
            </a:r>
            <a:endParaRPr/>
          </a:p>
        </p:txBody>
      </p:sp>
      <p:pic>
        <p:nvPicPr>
          <p:cNvPr id="181" name="Google Shape;181;p24" descr="Example of CPP fare search results for Washington, DC to New York City, NY"/>
          <p:cNvPicPr preferRelativeResize="0"/>
          <p:nvPr/>
        </p:nvPicPr>
        <p:blipFill rotWithShape="1">
          <a:blip r:embed="rId3">
            <a:alphaModFix/>
          </a:blip>
          <a:srcRect r="640" b="2595"/>
          <a:stretch/>
        </p:blipFill>
        <p:spPr>
          <a:xfrm>
            <a:off x="516532" y="1713905"/>
            <a:ext cx="8402498" cy="214689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Google Shape;199;p26">
            <a:extLst>
              <a:ext uri="{FF2B5EF4-FFF2-40B4-BE49-F238E27FC236}">
                <a16:creationId xmlns:a16="http://schemas.microsoft.com/office/drawing/2014/main" id="{27081AEA-AE73-88FC-E526-BC0F926F5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072333">
            <a:off x="6785569" y="2848280"/>
            <a:ext cx="376003" cy="22164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254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sz="14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4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>
            <a:spLocks noGrp="1"/>
          </p:cNvSpPr>
          <p:nvPr>
            <p:ph type="title"/>
          </p:nvPr>
        </p:nvSpPr>
        <p:spPr>
          <a:xfrm>
            <a:off x="527611" y="777554"/>
            <a:ext cx="8452200" cy="6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i="0" u="none" strike="noStrike" cap="none" dirty="0"/>
              <a:t>Rob Books the </a:t>
            </a:r>
            <a:r>
              <a:rPr lang="en-US" sz="2800" dirty="0"/>
              <a:t>FedRooms®</a:t>
            </a:r>
            <a:r>
              <a:rPr lang="en-US" sz="2800" i="0" u="none" strike="noStrike" cap="none" dirty="0"/>
              <a:t> Rate</a:t>
            </a:r>
            <a:br>
              <a:rPr lang="en-US" sz="2800" i="0" u="none" strike="noStrike" cap="none" dirty="0"/>
            </a:br>
            <a:r>
              <a:rPr lang="en-US" sz="2200" i="0" u="none" strike="noStrike" cap="none" dirty="0"/>
              <a:t>Enjoys Benefits and Protections At or Below Per Diem</a:t>
            </a:r>
            <a:endParaRPr sz="4600" dirty="0"/>
          </a:p>
        </p:txBody>
      </p:sp>
      <p:sp>
        <p:nvSpPr>
          <p:cNvPr id="189" name="Google Shape;189;p25"/>
          <p:cNvSpPr/>
          <p:nvPr/>
        </p:nvSpPr>
        <p:spPr>
          <a:xfrm>
            <a:off x="384907" y="1543426"/>
            <a:ext cx="8737599" cy="2934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FedRooms®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provides hotel accommodations at or below per diem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government travelers on official business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standard amenities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like:</a:t>
            </a:r>
            <a:endParaRPr dirty="0"/>
          </a:p>
        </p:txBody>
      </p:sp>
      <p:graphicFrame>
        <p:nvGraphicFramePr>
          <p:cNvPr id="190" name="Google Shape;190;p25"/>
          <p:cNvGraphicFramePr/>
          <p:nvPr>
            <p:extLst>
              <p:ext uri="{D42A27DB-BD31-4B8C-83A1-F6EECF244321}">
                <p14:modId xmlns:p14="http://schemas.microsoft.com/office/powerpoint/2010/main" val="3123375375"/>
              </p:ext>
            </p:extLst>
          </p:nvPr>
        </p:nvGraphicFramePr>
        <p:xfrm>
          <a:off x="711199" y="2521134"/>
          <a:ext cx="8229600" cy="15544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99450">
                <a:tc>
                  <a:txBody>
                    <a:bodyPr/>
                    <a:lstStyle/>
                    <a:p>
                      <a:pPr marL="342900" marR="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4pm day of arrival cancellation policy (in U.S.) and 24 hour cancellation policy for international</a:t>
                      </a:r>
                    </a:p>
                    <a:p>
                      <a:pPr marL="342900" marR="0" lvl="0" indent="-3429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Tx/>
                        <a:buChar char="×"/>
                      </a:pP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No hidden service or resort fees</a:t>
                      </a:r>
                    </a:p>
                    <a:p>
                      <a:pPr marL="342900" marR="0" lvl="0" indent="-342900" algn="l" defTabSz="457200" rtl="0" eaLnBrk="1" latinLnBrk="0" hangingPunct="1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Tx/>
                        <a:buChar char="×"/>
                      </a:pPr>
                      <a:r>
                        <a:rPr lang="en-US" sz="1600" b="0" i="0" u="none" strike="noStrike" kern="1200" cap="none" dirty="0">
                          <a:solidFill>
                            <a:schemeClr val="dk1"/>
                          </a:solidFill>
                          <a:latin typeface="+mn-lt"/>
                          <a:ea typeface="Arial"/>
                          <a:cs typeface="Calibri"/>
                          <a:sym typeface="Arial"/>
                        </a:rPr>
                        <a:t>No early check-out fees</a:t>
                      </a:r>
                      <a:endParaRPr sz="1600" b="0" i="0" u="none" strike="noStrike" kern="1200" cap="none" dirty="0">
                        <a:solidFill>
                          <a:schemeClr val="dk1"/>
                        </a:solidFill>
                        <a:latin typeface="+mn-lt"/>
                        <a:ea typeface="Arial"/>
                        <a:cs typeface="Calibri"/>
                        <a:sym typeface="Arial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457200" rtl="0" eaLnBrk="1" latinLnBrk="0" hangingPunct="1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Tx/>
                        <a:buChar char="×"/>
                      </a:pPr>
                      <a:r>
                        <a:rPr lang="en-US" sz="1600" b="0" i="0" u="none" strike="noStrike" kern="1200" cap="none" dirty="0">
                          <a:solidFill>
                            <a:schemeClr val="dk1"/>
                          </a:solidFill>
                          <a:latin typeface="+mn-lt"/>
                          <a:ea typeface="Arial"/>
                          <a:cs typeface="Calibri"/>
                          <a:sym typeface="Arial"/>
                        </a:rPr>
                        <a:t>No minimum stay requirements</a:t>
                      </a:r>
                      <a:endParaRPr sz="1600" b="0" i="0" u="none" strike="noStrike" kern="1200" cap="none" dirty="0">
                        <a:solidFill>
                          <a:schemeClr val="dk1"/>
                        </a:solidFill>
                        <a:latin typeface="+mn-lt"/>
                        <a:cs typeface="Calibri"/>
                      </a:endParaRPr>
                    </a:p>
                    <a:p>
                      <a:pPr marL="342900" marR="0" lvl="0" indent="-34290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kern="1200" cap="none" dirty="0">
                          <a:solidFill>
                            <a:schemeClr val="dk1"/>
                          </a:solidFill>
                          <a:latin typeface="+mn-lt"/>
                          <a:ea typeface="Arial"/>
                          <a:cs typeface="Calibri"/>
                          <a:sym typeface="Arial"/>
                        </a:rPr>
                        <a:t>Complimentary guest room Wi-Fi</a:t>
                      </a:r>
                      <a:endParaRPr sz="1600" b="0" i="0" u="none" strike="noStrike" kern="1200" cap="none" dirty="0">
                        <a:solidFill>
                          <a:schemeClr val="dk1"/>
                        </a:solidFill>
                        <a:latin typeface="+mn-lt"/>
                        <a:cs typeface="Calibri"/>
                      </a:endParaRPr>
                    </a:p>
                    <a:p>
                      <a:pPr marL="342900" marR="0" lvl="0" indent="-34290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kern="1200" cap="none" dirty="0">
                          <a:solidFill>
                            <a:schemeClr val="dk1"/>
                          </a:solidFill>
                          <a:latin typeface="+mn-lt"/>
                          <a:ea typeface="Arial"/>
                          <a:cs typeface="Calibri"/>
                          <a:sym typeface="Arial"/>
                        </a:rPr>
                        <a:t>Americans with Disabilities Act (ADA) and FEMA certified </a:t>
                      </a:r>
                      <a:endParaRPr sz="1600" b="0" i="0" u="none" strike="noStrike" kern="1200" cap="none" dirty="0">
                        <a:solidFill>
                          <a:schemeClr val="dk1"/>
                        </a:solidFill>
                        <a:latin typeface="+mn-lt"/>
                        <a:ea typeface="Arial"/>
                        <a:cs typeface="Calibri"/>
                        <a:sym typeface="Arial"/>
                      </a:endParaRPr>
                    </a:p>
                    <a:p>
                      <a:pPr marL="342900" marR="0" lvl="0" indent="-34290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Wingdings" panose="05000000000000000000" pitchFamily="2" charset="2"/>
                        <a:buChar char="ü"/>
                      </a:pPr>
                      <a:r>
                        <a:rPr lang="en-US" sz="1600" b="0" i="0" u="none" strike="noStrike" kern="1200" cap="none" dirty="0">
                          <a:solidFill>
                            <a:schemeClr val="dk1"/>
                          </a:solidFill>
                          <a:latin typeface="+mn-lt"/>
                          <a:ea typeface="Arial"/>
                          <a:cs typeface="Calibri"/>
                          <a:sym typeface="Arial"/>
                        </a:rPr>
                        <a:t>Earn brand loyalty points</a:t>
                      </a:r>
                      <a:endParaRPr sz="1600" b="0" i="0" u="none" strike="noStrike" kern="1200" cap="none" dirty="0">
                        <a:solidFill>
                          <a:schemeClr val="dk1"/>
                        </a:solidFill>
                        <a:latin typeface="+mn-lt"/>
                        <a:ea typeface="Arial"/>
                        <a:cs typeface="Calibri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632117" y="692693"/>
            <a:ext cx="8251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/>
              <a:t>How Rob Books a FedRooms® Rate in ETS2</a:t>
            </a:r>
            <a:endParaRPr sz="28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6"/>
          <p:cNvSpPr/>
          <p:nvPr/>
        </p:nvSpPr>
        <p:spPr>
          <a:xfrm>
            <a:off x="417007" y="1378504"/>
            <a:ext cx="8682119" cy="3501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Select a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FedRooms®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property from the search results in your ETS2 booking tool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Click “View Rooms” and select a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FedRooms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rate, clearly labeled with a green check mark, indicating it is within policy</a:t>
            </a:r>
            <a:endParaRPr dirty="0"/>
          </a:p>
        </p:txBody>
      </p:sp>
      <p:pic>
        <p:nvPicPr>
          <p:cNvPr id="200" name="Google Shape;200;p26" descr="Example of looking for a &quot;FedRooms&quot; in the ETS2 tool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9885" y="2380183"/>
            <a:ext cx="5472440" cy="24496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9;p26">
            <a:extLst>
              <a:ext uri="{FF2B5EF4-FFF2-40B4-BE49-F238E27FC236}">
                <a16:creationId xmlns:a16="http://schemas.microsoft.com/office/drawing/2014/main" id="{ACDA0394-F7BE-7390-EC91-5049BCD27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7161572" y="3654752"/>
            <a:ext cx="376003" cy="22164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254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sz="14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4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23457E-6 L 0.00104 0.1638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81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>
            <a:spLocks noGrp="1"/>
          </p:cNvSpPr>
          <p:nvPr>
            <p:ph type="title"/>
          </p:nvPr>
        </p:nvSpPr>
        <p:spPr>
          <a:xfrm>
            <a:off x="772943" y="752831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/>
              <a:t>FedRooms® Has You Covered Globally!</a:t>
            </a:r>
            <a:endParaRPr sz="2800" i="0" u="none" strike="noStrike" cap="none" dirty="0"/>
          </a:p>
        </p:txBody>
      </p:sp>
      <p:sp>
        <p:nvSpPr>
          <p:cNvPr id="209" name="Google Shape;209;p27"/>
          <p:cNvSpPr/>
          <p:nvPr/>
        </p:nvSpPr>
        <p:spPr>
          <a:xfrm>
            <a:off x="771299" y="1471742"/>
            <a:ext cx="7772400" cy="31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2023, 10,000+ properties in 2,700+ markets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Some of our participating hotels chains:</a:t>
            </a:r>
            <a:endParaRPr dirty="0"/>
          </a:p>
        </p:txBody>
      </p:sp>
      <p:pic>
        <p:nvPicPr>
          <p:cNvPr id="210" name="Google Shape;210;p27" descr="Hilton Logo"/>
          <p:cNvPicPr preferRelativeResize="0"/>
          <p:nvPr/>
        </p:nvPicPr>
        <p:blipFill rotWithShape="1">
          <a:blip r:embed="rId3">
            <a:alphaModFix/>
          </a:blip>
          <a:srcRect l="8128" t="10153" r="9735" b="11833"/>
          <a:stretch/>
        </p:blipFill>
        <p:spPr>
          <a:xfrm>
            <a:off x="1092279" y="2794984"/>
            <a:ext cx="1379746" cy="606824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11" name="Google Shape;211;p27" descr="Marriott Logo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35001" y="2662546"/>
            <a:ext cx="1180726" cy="8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7" descr="Hyatt Logo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73825" y="2876084"/>
            <a:ext cx="1398876" cy="44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7" descr="IHG Logo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017875" y="2793096"/>
            <a:ext cx="1348776" cy="61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7" descr="Best Western Logo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02175" y="4005307"/>
            <a:ext cx="2637151" cy="52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7" descr="Choice Hotels Logo"/>
          <p:cNvPicPr preferRelativeResize="0"/>
          <p:nvPr/>
        </p:nvPicPr>
        <p:blipFill rotWithShape="1">
          <a:blip r:embed="rId8">
            <a:alphaModFix/>
          </a:blip>
          <a:srcRect l="13781" t="22827" r="14017" b="13541"/>
          <a:stretch/>
        </p:blipFill>
        <p:spPr>
          <a:xfrm>
            <a:off x="6529605" y="3960097"/>
            <a:ext cx="1924115" cy="619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7" descr="Wyndham Logo"/>
          <p:cNvPicPr preferRelativeResize="0"/>
          <p:nvPr/>
        </p:nvPicPr>
        <p:blipFill rotWithShape="1">
          <a:blip r:embed="rId9">
            <a:alphaModFix/>
          </a:blip>
          <a:srcRect l="6645" t="19644" b="19644"/>
          <a:stretch/>
        </p:blipFill>
        <p:spPr>
          <a:xfrm>
            <a:off x="690279" y="4005307"/>
            <a:ext cx="1821617" cy="52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>
            <a:spLocks noGrp="1"/>
          </p:cNvSpPr>
          <p:nvPr>
            <p:ph type="title"/>
          </p:nvPr>
        </p:nvSpPr>
        <p:spPr>
          <a:xfrm>
            <a:off x="-41253" y="735954"/>
            <a:ext cx="90297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rgbClr val="C00000"/>
                </a:solidFill>
              </a:rPr>
              <a:t>BUYER BEWARE!: </a:t>
            </a:r>
            <a:endParaRPr sz="2800" dirty="0">
              <a:solidFill>
                <a:srgbClr val="C00000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/>
              <a:t>The FedRooms® Rate is NOT the GOV Rate</a:t>
            </a:r>
            <a:endParaRPr sz="28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8"/>
          <p:cNvSpPr txBox="1"/>
          <p:nvPr/>
        </p:nvSpPr>
        <p:spPr>
          <a:xfrm>
            <a:off x="480268" y="1571453"/>
            <a:ext cx="8520600" cy="1000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FedRooms®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Rate</a:t>
            </a:r>
            <a:r>
              <a:rPr lang="en-US" sz="1800" b="0" i="0" u="none" strike="noStrike" cap="none" baseline="30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negotiated by the Federal Government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providing you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protec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tions and amenities you won’t get by booking another rate, like a GOV rate.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" name="Google Shape;172;p23">
            <a:extLst>
              <a:ext uri="{FF2B5EF4-FFF2-40B4-BE49-F238E27FC236}">
                <a16:creationId xmlns:a16="http://schemas.microsoft.com/office/drawing/2014/main" id="{3ABF5CB2-3CCD-1BB9-76A5-D6568692E8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1159059"/>
              </p:ext>
            </p:extLst>
          </p:nvPr>
        </p:nvGraphicFramePr>
        <p:xfrm>
          <a:off x="4740568" y="2659023"/>
          <a:ext cx="2032000" cy="2116959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{35758FB7-9AC5-4552-8A53-C91805E547FA}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 err="1"/>
                        <a:t>FedRooms</a:t>
                      </a:r>
                      <a:r>
                        <a:rPr lang="en-US" sz="1200" u="none" strike="noStrike" cap="none" dirty="0"/>
                        <a:t>®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/>
                        <a:t>Rates are negotiated by the Federal Government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chemeClr val="accent5">
                        <a:lumMod val="20000"/>
                        <a:lumOff val="8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593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i="1" dirty="0"/>
                        <a:t>Always </a:t>
                      </a:r>
                      <a:r>
                        <a:rPr lang="en-US" sz="1200" i="0" dirty="0"/>
                        <a:t>at or below per diem</a:t>
                      </a:r>
                    </a:p>
                  </a:txBody>
                  <a:tcPr marL="91450" marR="91450" marT="45725" marB="45725" anchor="ctr">
                    <a:solidFill>
                      <a:schemeClr val="accent5">
                        <a:lumMod val="20000"/>
                        <a:lumOff val="8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2202247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i="1" dirty="0"/>
                        <a:t>No </a:t>
                      </a:r>
                      <a:r>
                        <a:rPr lang="en-US" sz="1200" i="0" dirty="0"/>
                        <a:t>hidden fees</a:t>
                      </a:r>
                      <a:endParaRPr sz="1200" i="1" dirty="0"/>
                    </a:p>
                  </a:txBody>
                  <a:tcPr marL="91450" marR="91450" marT="45725" marB="45725" anchor="ctr">
                    <a:solidFill>
                      <a:schemeClr val="accent5">
                        <a:lumMod val="20000"/>
                        <a:lumOff val="8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8727747"/>
                  </a:ext>
                </a:extLst>
              </a:tr>
            </a:tbl>
          </a:graphicData>
        </a:graphic>
      </p:graphicFrame>
      <p:graphicFrame>
        <p:nvGraphicFramePr>
          <p:cNvPr id="3" name="Google Shape;172;p23">
            <a:extLst>
              <a:ext uri="{FF2B5EF4-FFF2-40B4-BE49-F238E27FC236}">
                <a16:creationId xmlns:a16="http://schemas.microsoft.com/office/drawing/2014/main" id="{DF2E0282-165E-88D9-E8A5-14A371F8E1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7543056"/>
              </p:ext>
            </p:extLst>
          </p:nvPr>
        </p:nvGraphicFramePr>
        <p:xfrm>
          <a:off x="2344057" y="2659023"/>
          <a:ext cx="2032000" cy="21082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tableStyleId>{2D5ABB26-0587-4C30-8999-92F81FD0307C}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 dirty="0">
                          <a:solidFill>
                            <a:schemeClr val="bg1"/>
                          </a:solidFill>
                        </a:rPr>
                        <a:t>GOV Rate</a:t>
                      </a:r>
                      <a:endParaRPr b="1" dirty="0">
                        <a:solidFill>
                          <a:schemeClr val="bg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/>
                        <a:t>Rates are determined by individual hotels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D2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May or may not meet per diem</a:t>
                      </a:r>
                      <a:endParaRPr sz="1200" i="0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D2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220224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Hidden charges may apply, like:</a:t>
                      </a:r>
                    </a:p>
                    <a:p>
                      <a:pPr marL="171450" marR="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Resort or destination fees</a:t>
                      </a:r>
                    </a:p>
                    <a:p>
                      <a:pPr marL="171450" marR="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1-5 day cancellation fees</a:t>
                      </a:r>
                      <a:endParaRPr lang="en-US" sz="1200" i="1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D2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872774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>
            <a:spLocks noGrp="1"/>
          </p:cNvSpPr>
          <p:nvPr>
            <p:ph type="title"/>
          </p:nvPr>
        </p:nvSpPr>
        <p:spPr>
          <a:xfrm>
            <a:off x="1056325" y="706349"/>
            <a:ext cx="776922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/>
              <a:t>One Last Solution for Rob’s Longer Stays</a:t>
            </a:r>
            <a:endParaRPr sz="28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9"/>
          <p:cNvSpPr/>
          <p:nvPr/>
        </p:nvSpPr>
        <p:spPr>
          <a:xfrm>
            <a:off x="533400" y="1493778"/>
            <a:ext cx="8737600" cy="3595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 Term Lodging (LTL)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30+ nights</a:t>
            </a:r>
            <a:endParaRPr dirty="0"/>
          </a:p>
          <a:p>
            <a:pPr marL="742950" marR="0" lvl="0" indent="-4000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individuals or groups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Fully furnished, serviced apartments with the comforts of home</a:t>
            </a:r>
            <a:endParaRPr dirty="0"/>
          </a:p>
          <a:p>
            <a:pPr marL="742950" marR="0" lvl="0" indent="-4000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Many with added amenities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Available under the GSA MAS, Category L – Travel, L02\ Lodging, SIN 531110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Ideal for:</a:t>
            </a:r>
            <a:endParaRPr dirty="0"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</p:txBody>
      </p:sp>
      <p:graphicFrame>
        <p:nvGraphicFramePr>
          <p:cNvPr id="235" name="Google Shape;235;p29"/>
          <p:cNvGraphicFramePr/>
          <p:nvPr>
            <p:extLst>
              <p:ext uri="{D42A27DB-BD31-4B8C-83A1-F6EECF244321}">
                <p14:modId xmlns:p14="http://schemas.microsoft.com/office/powerpoint/2010/main" val="1869275553"/>
              </p:ext>
            </p:extLst>
          </p:nvPr>
        </p:nvGraphicFramePr>
        <p:xfrm>
          <a:off x="786729" y="3757493"/>
          <a:ext cx="8357271" cy="8870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44150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87050">
                <a:tc>
                  <a:txBody>
                    <a:bodyPr/>
                    <a:lstStyle/>
                    <a:p>
                      <a:pPr marL="4000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>
                          <a:solidFill>
                            <a:schemeClr val="dk1"/>
                          </a:solidFill>
                        </a:rPr>
                        <a:t>Long term TDY</a:t>
                      </a:r>
                      <a:endParaRPr/>
                    </a:p>
                    <a:p>
                      <a:pPr marL="4000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>
                          <a:solidFill>
                            <a:schemeClr val="dk1"/>
                          </a:solidFill>
                        </a:rPr>
                        <a:t>Extended training and job assignments</a:t>
                      </a:r>
                      <a:endParaRPr sz="160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3492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Rotational assignments at agency regional offices</a:t>
                      </a:r>
                      <a:endParaRPr dirty="0"/>
                    </a:p>
                    <a:p>
                      <a:pPr marL="3492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Relocation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"/>
          <p:cNvSpPr txBox="1">
            <a:spLocks noGrp="1"/>
          </p:cNvSpPr>
          <p:nvPr>
            <p:ph type="title"/>
          </p:nvPr>
        </p:nvSpPr>
        <p:spPr>
          <a:xfrm>
            <a:off x="1035253" y="633829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/>
              <a:t>Benefits of Long Term Lodging (LTL) for Rob</a:t>
            </a:r>
            <a:endParaRPr sz="30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31"/>
          <p:cNvSpPr/>
          <p:nvPr/>
        </p:nvSpPr>
        <p:spPr>
          <a:xfrm>
            <a:off x="430346" y="1469270"/>
            <a:ext cx="8147597" cy="73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Provides easy access to pre-qualified suppliers to help support federal agency travel management needs</a:t>
            </a:r>
            <a:endParaRPr lang="en-US" dirty="0"/>
          </a:p>
        </p:txBody>
      </p:sp>
      <p:pic>
        <p:nvPicPr>
          <p:cNvPr id="4" name="Picture 3" descr="Hotel bell">
            <a:extLst>
              <a:ext uri="{FF2B5EF4-FFF2-40B4-BE49-F238E27FC236}">
                <a16:creationId xmlns:a16="http://schemas.microsoft.com/office/drawing/2014/main" id="{4CB315D3-2918-F519-44FA-0A2F83087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376" y="2206171"/>
            <a:ext cx="2748224" cy="18317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FC4EBF-6505-56B4-625B-6B3EA90BB0C1}"/>
              </a:ext>
            </a:extLst>
          </p:cNvPr>
          <p:cNvSpPr txBox="1"/>
          <p:nvPr/>
        </p:nvSpPr>
        <p:spPr>
          <a:xfrm>
            <a:off x="457200" y="2293255"/>
            <a:ext cx="5481376" cy="2752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Streamlines the acquisition process by using GSA contracts</a:t>
            </a:r>
            <a:endParaRPr lang="en-US" dirty="0"/>
          </a:p>
          <a:p>
            <a:pPr marL="628650" marR="0" lvl="0" indent="-2857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buys under $10K Traveler can purchase directly with Travel card </a:t>
            </a:r>
            <a:endParaRPr lang="en-US" dirty="0">
              <a:sym typeface="Calibri"/>
            </a:endParaRPr>
          </a:p>
          <a:p>
            <a:pPr marL="342900" marR="0" lvl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n-US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Schedules rates are ceiling prices</a:t>
            </a:r>
            <a:endParaRPr lang="en-US" dirty="0"/>
          </a:p>
          <a:p>
            <a:pPr marL="628650" marR="0" lvl="0" indent="-2857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Deeper discounts can be negotiated at the task order level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>
            <a:spLocks noGrp="1"/>
          </p:cNvSpPr>
          <p:nvPr>
            <p:ph type="title"/>
          </p:nvPr>
        </p:nvSpPr>
        <p:spPr>
          <a:xfrm>
            <a:off x="1017600" y="486274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/>
              <a:t>What if Rob Needs Lodging for an Emergency?</a:t>
            </a:r>
            <a:endParaRPr sz="28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0"/>
          <p:cNvSpPr/>
          <p:nvPr/>
        </p:nvSpPr>
        <p:spPr>
          <a:xfrm>
            <a:off x="533400" y="1172078"/>
            <a:ext cx="8610600" cy="3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Emergency Lodging Services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- A Best-In-Class (BIC) Lodging Solution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Lodging for emergency situations or for planned emergency related events (ex: National Guard Drill Weekends)</a:t>
            </a:r>
            <a:endParaRPr dirty="0"/>
          </a:p>
          <a:p>
            <a:pPr marL="742950" marR="0" lvl="0" indent="-4000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individuals or groups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Hotels/Motels/Apartments</a:t>
            </a:r>
            <a:endParaRPr dirty="0"/>
          </a:p>
          <a:p>
            <a:pPr marL="742950" marR="0" lvl="0" indent="-4000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Ancillary services can be provided: Food, Laundry, Meeting Space, Airport Shuttle Service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BPA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Available under the GSA MAS, Category L – Travel, L02\ Lodging, SIN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561599</a:t>
            </a:r>
            <a:endParaRPr dirty="0"/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Ideal for:</a:t>
            </a:r>
            <a:endParaRPr dirty="0"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</p:txBody>
      </p:sp>
      <p:graphicFrame>
        <p:nvGraphicFramePr>
          <p:cNvPr id="244" name="Google Shape;244;p30"/>
          <p:cNvGraphicFramePr/>
          <p:nvPr/>
        </p:nvGraphicFramePr>
        <p:xfrm>
          <a:off x="786729" y="3671568"/>
          <a:ext cx="8420100" cy="118111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444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71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87050">
                <a:tc>
                  <a:txBody>
                    <a:bodyPr/>
                    <a:lstStyle/>
                    <a:p>
                      <a:pPr marL="4000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Natural or Manmade Disasters</a:t>
                      </a:r>
                      <a:endParaRPr dirty="0"/>
                    </a:p>
                    <a:p>
                      <a:pPr marL="4000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Emergency related training</a:t>
                      </a:r>
                      <a:endParaRPr sz="1600" b="0" dirty="0">
                        <a:solidFill>
                          <a:schemeClr val="dk1"/>
                        </a:solidFill>
                      </a:endParaRPr>
                    </a:p>
                    <a:p>
                      <a:pPr marL="4000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Displaced disaster/emergency victims</a:t>
                      </a:r>
                      <a:endParaRPr sz="1600" b="0" dirty="0">
                        <a:solidFill>
                          <a:schemeClr val="dk1"/>
                        </a:solidFill>
                      </a:endParaRPr>
                    </a:p>
                    <a:p>
                      <a:pPr marL="4000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Refugee resettlement missions</a:t>
                      </a:r>
                      <a:endParaRPr sz="1600" b="0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3492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COOP Events</a:t>
                      </a:r>
                      <a:endParaRPr dirty="0"/>
                    </a:p>
                    <a:p>
                      <a:pPr marL="3492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National Special Security Events</a:t>
                      </a:r>
                      <a:endParaRPr sz="1600" b="0" dirty="0">
                        <a:solidFill>
                          <a:schemeClr val="dk1"/>
                        </a:solidFill>
                      </a:endParaRPr>
                    </a:p>
                    <a:p>
                      <a:pPr marL="3492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Pandemic mission related events</a:t>
                      </a:r>
                      <a:endParaRPr sz="1600" b="0" dirty="0">
                        <a:solidFill>
                          <a:schemeClr val="dk1"/>
                        </a:solidFill>
                      </a:endParaRPr>
                    </a:p>
                    <a:p>
                      <a:pPr marL="3492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Relief/Emergency support personnel</a:t>
                      </a:r>
                      <a:endParaRPr sz="1600" b="0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687390" y="755631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2800"/>
              <a:buFont typeface="Calibri"/>
              <a:buNone/>
            </a:pPr>
            <a:r>
              <a:rPr lang="en-US" sz="2800"/>
              <a:t>GSA Mission, Vision, Values</a:t>
            </a:r>
            <a:endParaRPr/>
          </a:p>
        </p:txBody>
      </p:sp>
      <p:sp>
        <p:nvSpPr>
          <p:cNvPr id="96" name="Google Shape;96;p14"/>
          <p:cNvSpPr/>
          <p:nvPr/>
        </p:nvSpPr>
        <p:spPr>
          <a:xfrm>
            <a:off x="685800" y="1441431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Mission: 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deliver the best customer experience and value in real estate, acquisition, and technology services to the government and the American people.</a:t>
            </a:r>
            <a:endParaRPr/>
          </a:p>
          <a:p>
            <a:pPr marL="3429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Vision: 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Effective and efficient government for the American people</a:t>
            </a:r>
            <a:endParaRPr/>
          </a:p>
          <a:p>
            <a:pPr marL="3429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Values: 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Service, Accountability, and Innovation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>
            <a:spLocks noGrp="1"/>
          </p:cNvSpPr>
          <p:nvPr>
            <p:ph type="title"/>
          </p:nvPr>
        </p:nvSpPr>
        <p:spPr>
          <a:xfrm>
            <a:off x="939902" y="732442"/>
            <a:ext cx="7769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2800" i="0" u="none" strike="noStrike" cap="none"/>
              <a:t> </a:t>
            </a:r>
            <a:r>
              <a:rPr lang="en-US" sz="2800"/>
              <a:t>Government-wide Rideshare/Ride-hail</a:t>
            </a:r>
            <a:endParaRPr sz="2800" i="0" u="none" strike="noStrike" cap="none"/>
          </a:p>
        </p:txBody>
      </p:sp>
      <p:sp>
        <p:nvSpPr>
          <p:cNvPr id="260" name="Google Shape;260;p32"/>
          <p:cNvSpPr txBox="1">
            <a:spLocks noGrp="1"/>
          </p:cNvSpPr>
          <p:nvPr>
            <p:ph type="body" idx="1"/>
          </p:nvPr>
        </p:nvSpPr>
        <p:spPr>
          <a:xfrm>
            <a:off x="436843" y="1261093"/>
            <a:ext cx="8531225" cy="3703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GSA awarded the Government-wide Rideshare/Ride-hail Blanket Purchase Agreements (BPAs) to Lyft and Uber with a Period of Performance of five years</a:t>
            </a:r>
            <a:endParaRPr dirty="0"/>
          </a:p>
          <a:p>
            <a:pPr marL="342900" lvl="0" indent="-2032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Coverage: top 50 domestic markets</a:t>
            </a:r>
            <a:endParaRPr dirty="0"/>
          </a:p>
          <a:p>
            <a:pPr marL="139700" lvl="0" indent="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Agency Benefits</a:t>
            </a:r>
            <a:endParaRPr dirty="0"/>
          </a:p>
        </p:txBody>
      </p:sp>
      <p:graphicFrame>
        <p:nvGraphicFramePr>
          <p:cNvPr id="261" name="Google Shape;261;p32"/>
          <p:cNvGraphicFramePr/>
          <p:nvPr/>
        </p:nvGraphicFramePr>
        <p:xfrm>
          <a:off x="614400" y="3294067"/>
          <a:ext cx="8420100" cy="14630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444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71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17100">
                <a:tc>
                  <a:txBody>
                    <a:bodyPr/>
                    <a:lstStyle/>
                    <a:p>
                      <a:pPr marL="4000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Full commercial capability managed by GSA</a:t>
                      </a:r>
                      <a:endParaRPr dirty="0"/>
                    </a:p>
                    <a:p>
                      <a:pPr marL="4000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Up front pricing</a:t>
                      </a:r>
                      <a:endParaRPr dirty="0"/>
                    </a:p>
                    <a:p>
                      <a:pPr marL="4000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Negotiated discounts</a:t>
                      </a:r>
                      <a:endParaRPr dirty="0"/>
                    </a:p>
                    <a:p>
                      <a:pPr marL="4000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Traceable transactions</a:t>
                      </a:r>
                      <a:endParaRPr dirty="0"/>
                    </a:p>
                    <a:p>
                      <a:pPr marL="400050" marR="0" lvl="0" indent="-1841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endParaRPr sz="1600"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3492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Data tracking to inform smart travel decisions</a:t>
                      </a:r>
                      <a:endParaRPr dirty="0"/>
                    </a:p>
                    <a:p>
                      <a:pPr marL="3492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Streamlined procurement process</a:t>
                      </a:r>
                      <a:endParaRPr dirty="0"/>
                    </a:p>
                    <a:p>
                      <a:pPr marL="349250" marR="0" lvl="0" indent="-285750" algn="l" rtl="0">
                        <a:spcBef>
                          <a:spcPts val="3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‒"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Additional rebates via </a:t>
                      </a:r>
                      <a:r>
                        <a:rPr lang="en-US" sz="1600" b="0" dirty="0" err="1">
                          <a:solidFill>
                            <a:schemeClr val="dk1"/>
                          </a:solidFill>
                        </a:rPr>
                        <a:t>SmartPay</a:t>
                      </a:r>
                      <a:r>
                        <a:rPr lang="en-US" sz="1600" b="0" dirty="0">
                          <a:solidFill>
                            <a:schemeClr val="dk1"/>
                          </a:solidFill>
                        </a:rPr>
                        <a:t>® travel card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>
            <a:spLocks noGrp="1"/>
          </p:cNvSpPr>
          <p:nvPr>
            <p:ph type="title"/>
          </p:nvPr>
        </p:nvSpPr>
        <p:spPr>
          <a:xfrm>
            <a:off x="817852" y="713992"/>
            <a:ext cx="7769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2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r>
              <a:rPr lang="en-US" sz="2800"/>
              <a:t>Government-wide Rideshare/Ride-hail</a:t>
            </a:r>
            <a:endParaRPr sz="30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33"/>
          <p:cNvSpPr txBox="1">
            <a:spLocks noGrp="1"/>
          </p:cNvSpPr>
          <p:nvPr>
            <p:ph type="body" idx="1"/>
          </p:nvPr>
        </p:nvSpPr>
        <p:spPr>
          <a:xfrm>
            <a:off x="436843" y="1261093"/>
            <a:ext cx="8531100" cy="37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800" u="sng" dirty="0"/>
              <a:t>Program in action</a:t>
            </a:r>
            <a:r>
              <a:rPr lang="en-US" sz="1800" dirty="0"/>
              <a:t>: Agency Dashboards will strengthen compliance, streamline travel management, and offer robust data reporting</a:t>
            </a:r>
            <a:endParaRPr dirty="0"/>
          </a:p>
          <a:p>
            <a:pPr marL="342900" lvl="0" indent="-2032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Set parameters/Govern profile options</a:t>
            </a:r>
            <a:endParaRPr dirty="0"/>
          </a:p>
          <a:p>
            <a:pPr marL="139700" lvl="0" indent="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Set program funding sources</a:t>
            </a:r>
            <a:endParaRPr dirty="0"/>
          </a:p>
          <a:p>
            <a:pPr marL="342900" lvl="0" indent="-2032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800" dirty="0"/>
              <a:t>Prompt safeguards for accurate profile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1800" dirty="0"/>
              <a:t>       booking </a:t>
            </a:r>
            <a:endParaRPr dirty="0"/>
          </a:p>
          <a:p>
            <a:pPr marL="342900" lvl="0" indent="-2032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1800" dirty="0"/>
          </a:p>
          <a:p>
            <a:pPr marL="342900" lvl="0" indent="-3429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800" dirty="0"/>
              <a:t>Dedicated Account Managers</a:t>
            </a:r>
            <a:endParaRPr dirty="0"/>
          </a:p>
        </p:txBody>
      </p:sp>
      <p:pic>
        <p:nvPicPr>
          <p:cNvPr id="271" name="Google Shape;271;p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02455" y="2109408"/>
            <a:ext cx="4096879" cy="2470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 txBox="1">
            <a:spLocks noGrp="1"/>
          </p:cNvSpPr>
          <p:nvPr>
            <p:ph type="title"/>
          </p:nvPr>
        </p:nvSpPr>
        <p:spPr>
          <a:xfrm>
            <a:off x="847927" y="732442"/>
            <a:ext cx="7769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2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r>
              <a:rPr lang="en-US" sz="2800"/>
              <a:t>U.S. Government Rental Car Solution</a:t>
            </a:r>
            <a:endParaRPr sz="30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4"/>
          <p:cNvSpPr txBox="1">
            <a:spLocks noGrp="1"/>
          </p:cNvSpPr>
          <p:nvPr>
            <p:ph type="body" idx="1"/>
          </p:nvPr>
        </p:nvSpPr>
        <p:spPr>
          <a:xfrm>
            <a:off x="466931" y="1337933"/>
            <a:ext cx="8531225" cy="3429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1800"/>
              <a:t>Defense Travel Management Office (DTMO) operates a government-wide car rental program that negotiates government discounts. </a:t>
            </a:r>
            <a:endParaRPr/>
          </a:p>
          <a:p>
            <a:pPr marL="342900" lvl="0" indent="-215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1800"/>
          </a:p>
          <a:p>
            <a:pPr marL="342900" lvl="0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1800"/>
              <a:t>Travelers must use the least expensive compact car available, unless an exception for another class of vehicle is approved (FTR 301-10.450)  </a:t>
            </a:r>
            <a:endParaRPr/>
          </a:p>
          <a:p>
            <a:pPr marL="342900" lvl="0" indent="-215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1800"/>
          </a:p>
          <a:p>
            <a:pPr marL="342900" lvl="0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1800"/>
              <a:t>Agency Benefits</a:t>
            </a:r>
            <a:endParaRPr/>
          </a:p>
          <a:p>
            <a:pPr marL="742950" lvl="1" indent="-2857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600"/>
              <a:t> Unlimited mileage (except one-way)</a:t>
            </a:r>
            <a:endParaRPr/>
          </a:p>
          <a:p>
            <a:pPr marL="742950" lvl="1" indent="-285750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</a:pPr>
            <a:r>
              <a:rPr lang="en-US" sz="1600"/>
              <a:t> No minimum rental period (except one-way)</a:t>
            </a:r>
            <a:endParaRPr/>
          </a:p>
          <a:p>
            <a:pPr marL="742950" lvl="1" indent="-285750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</a:pPr>
            <a:r>
              <a:rPr lang="en-US" sz="1600"/>
              <a:t> No additional cost for Loss Damage Waiver (LDW)/Collision Damage Waiver (CDW)</a:t>
            </a:r>
            <a:endParaRPr/>
          </a:p>
          <a:p>
            <a:pPr marL="742950" lvl="1" indent="-285750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</a:pPr>
            <a:r>
              <a:rPr lang="en-US" sz="1600"/>
              <a:t> Liability insurance coverage</a:t>
            </a:r>
            <a:endParaRPr/>
          </a:p>
          <a:p>
            <a:pPr marL="742950" lvl="1" indent="-285750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</a:pPr>
            <a:r>
              <a:rPr lang="en-US" sz="1600"/>
              <a:t> No additional fees for additional authorized drivers or drivers under the age of 25</a:t>
            </a:r>
            <a:endParaRPr/>
          </a:p>
          <a:p>
            <a:pPr marL="342900" lvl="0" indent="-2032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5"/>
          <p:cNvSpPr txBox="1">
            <a:spLocks noGrp="1"/>
          </p:cNvSpPr>
          <p:nvPr>
            <p:ph type="title"/>
          </p:nvPr>
        </p:nvSpPr>
        <p:spPr>
          <a:xfrm>
            <a:off x="115875" y="813215"/>
            <a:ext cx="8912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2800" i="0" u="none" strike="noStrike" cap="none" dirty="0"/>
              <a:t> </a:t>
            </a:r>
            <a:r>
              <a:rPr lang="en-US" sz="2800" dirty="0"/>
              <a:t>Government Savings – Rob’s Trip (DC to NY)</a:t>
            </a:r>
            <a:endParaRPr sz="2800" i="0" u="none" strike="noStrike" cap="none" dirty="0"/>
          </a:p>
        </p:txBody>
      </p:sp>
      <p:graphicFrame>
        <p:nvGraphicFramePr>
          <p:cNvPr id="286" name="Google Shape;286;p35"/>
          <p:cNvGraphicFramePr/>
          <p:nvPr>
            <p:extLst>
              <p:ext uri="{D42A27DB-BD31-4B8C-83A1-F6EECF244321}">
                <p14:modId xmlns:p14="http://schemas.microsoft.com/office/powerpoint/2010/main" val="1376871987"/>
              </p:ext>
            </p:extLst>
          </p:nvPr>
        </p:nvGraphicFramePr>
        <p:xfrm>
          <a:off x="600065" y="1381313"/>
          <a:ext cx="8321800" cy="2697475"/>
        </p:xfrm>
        <a:graphic>
          <a:graphicData uri="http://schemas.openxmlformats.org/drawingml/2006/table">
            <a:tbl>
              <a:tblPr firstRow="1">
                <a:tableStyleId>{35758FB7-9AC5-4552-8A53-C91805E547FA}</a:tableStyleId>
              </a:tblPr>
              <a:tblGrid>
                <a:gridCol w="1793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43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8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</a:rPr>
                        <a:t>Trip Cost Category</a:t>
                      </a:r>
                      <a:endParaRPr sz="1200" b="1" dirty="0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</a:rPr>
                        <a:t>Maximum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</a:rPr>
                        <a:t>Trip Costs</a:t>
                      </a:r>
                      <a:endParaRPr sz="1200" b="1" dirty="0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</a:rPr>
                        <a:t>Minimum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</a:rPr>
                        <a:t>Trip Costs</a:t>
                      </a:r>
                      <a:endParaRPr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</a:rPr>
                        <a:t>Potential Savings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</a:rPr>
                        <a:t> over 3 Nights</a:t>
                      </a:r>
                      <a:endParaRPr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Airfare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(round-trip)</a:t>
                      </a:r>
                      <a:endParaRPr sz="1200" i="1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$330</a:t>
                      </a:r>
                      <a:endParaRPr sz="1200">
                        <a:solidFill>
                          <a:schemeClr val="dk1"/>
                        </a:solidFill>
                        <a:sym typeface="Calibri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YCA fare</a:t>
                      </a:r>
                      <a:endParaRPr sz="1200" i="1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$214</a:t>
                      </a:r>
                      <a:endParaRPr sz="1200">
                        <a:solidFill>
                          <a:schemeClr val="dk1"/>
                        </a:solidFill>
                        <a:sym typeface="Calibri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_CA fare</a:t>
                      </a:r>
                      <a:endParaRPr sz="1200" i="1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$116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using _CA fare</a:t>
                      </a:r>
                      <a:endParaRPr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Lodging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(3 nights)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$774 ($258 per night)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per diem</a:t>
                      </a:r>
                      <a:endParaRPr sz="1200" i="1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$567 ($189 per night)</a:t>
                      </a:r>
                      <a:endParaRPr sz="1200" dirty="0">
                        <a:solidFill>
                          <a:schemeClr val="dk1"/>
                        </a:solidFill>
                        <a:sym typeface="Calibri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/>
                        <a:t>FedRooms®</a:t>
                      </a:r>
                      <a:endParaRPr sz="1200" i="1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$207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using </a:t>
                      </a:r>
                      <a:r>
                        <a:rPr lang="en-US" sz="1200" dirty="0"/>
                        <a:t>FedRooms®</a:t>
                      </a:r>
                      <a:endParaRPr sz="1200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Transportation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(3 days)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$223.41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car rental</a:t>
                      </a:r>
                      <a:endParaRPr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$</a:t>
                      </a:r>
                      <a:r>
                        <a:rPr lang="en-US" sz="1200"/>
                        <a:t>133.82</a:t>
                      </a: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*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rideshare</a:t>
                      </a:r>
                      <a:endParaRPr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$</a:t>
                      </a:r>
                      <a:r>
                        <a:rPr lang="en-US" sz="1200"/>
                        <a:t>89.59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using rideshare</a:t>
                      </a:r>
                      <a:endParaRPr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sym typeface="Calibri"/>
                        </a:rPr>
                        <a:t>Total</a:t>
                      </a:r>
                      <a:endParaRPr sz="1200" b="1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sym typeface="Calibri"/>
                        </a:rPr>
                        <a:t>$1,327.41</a:t>
                      </a:r>
                      <a:endParaRPr sz="1200" b="1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sym typeface="Calibri"/>
                        </a:rPr>
                        <a:t>$</a:t>
                      </a:r>
                      <a:r>
                        <a:rPr lang="en-US" sz="1200" b="1"/>
                        <a:t>914.82</a:t>
                      </a:r>
                      <a:endParaRPr sz="1200" b="1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sym typeface="Calibri"/>
                        </a:rPr>
                        <a:t>$</a:t>
                      </a:r>
                      <a:r>
                        <a:rPr lang="en-US" sz="1200" b="1" dirty="0"/>
                        <a:t>412.59</a:t>
                      </a:r>
                      <a:endParaRPr sz="1200" b="1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87" name="Google Shape;287;p35"/>
          <p:cNvSpPr txBox="1"/>
          <p:nvPr/>
        </p:nvSpPr>
        <p:spPr>
          <a:xfrm>
            <a:off x="528382" y="4099077"/>
            <a:ext cx="715829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*estimate only, assuming 2 rides during trip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raphic 2" descr="Dollar with solid fill">
            <a:extLst>
              <a:ext uri="{FF2B5EF4-FFF2-40B4-BE49-F238E27FC236}">
                <a16:creationId xmlns:a16="http://schemas.microsoft.com/office/drawing/2014/main" id="{848BEDC4-FF25-DA1B-338C-E790AA49FA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365320">
            <a:off x="7882054" y="3668405"/>
            <a:ext cx="573314" cy="573314"/>
          </a:xfrm>
          <a:prstGeom prst="rect">
            <a:avLst/>
          </a:prstGeom>
        </p:spPr>
      </p:pic>
      <p:pic>
        <p:nvPicPr>
          <p:cNvPr id="4" name="Graphic 3" descr="Dollar with solid fill">
            <a:extLst>
              <a:ext uri="{FF2B5EF4-FFF2-40B4-BE49-F238E27FC236}">
                <a16:creationId xmlns:a16="http://schemas.microsoft.com/office/drawing/2014/main" id="{60A69A8A-E074-59B6-0D78-2A6BFBC0D1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0388712">
            <a:off x="7009777" y="3561203"/>
            <a:ext cx="465544" cy="514056"/>
          </a:xfrm>
          <a:prstGeom prst="rect">
            <a:avLst/>
          </a:prstGeom>
        </p:spPr>
      </p:pic>
      <p:pic>
        <p:nvPicPr>
          <p:cNvPr id="5" name="Graphic 4" descr="Dollar with solid fill">
            <a:extLst>
              <a:ext uri="{FF2B5EF4-FFF2-40B4-BE49-F238E27FC236}">
                <a16:creationId xmlns:a16="http://schemas.microsoft.com/office/drawing/2014/main" id="{E30547FB-411B-7377-776F-DB010F1950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058831">
            <a:off x="7979740" y="3433479"/>
            <a:ext cx="265093" cy="292717"/>
          </a:xfrm>
          <a:prstGeom prst="rect">
            <a:avLst/>
          </a:prstGeom>
        </p:spPr>
      </p:pic>
      <p:pic>
        <p:nvPicPr>
          <p:cNvPr id="6" name="Graphic 5" descr="Dollar with solid fill">
            <a:extLst>
              <a:ext uri="{FF2B5EF4-FFF2-40B4-BE49-F238E27FC236}">
                <a16:creationId xmlns:a16="http://schemas.microsoft.com/office/drawing/2014/main" id="{DE04E819-0E09-9378-61C7-3DEB0385F4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0736703">
            <a:off x="7443069" y="3859483"/>
            <a:ext cx="434567" cy="479851"/>
          </a:xfrm>
          <a:prstGeom prst="rect">
            <a:avLst/>
          </a:prstGeom>
        </p:spPr>
      </p:pic>
      <p:pic>
        <p:nvPicPr>
          <p:cNvPr id="7" name="Graphic 6" descr="Dollar with solid fill">
            <a:extLst>
              <a:ext uri="{FF2B5EF4-FFF2-40B4-BE49-F238E27FC236}">
                <a16:creationId xmlns:a16="http://schemas.microsoft.com/office/drawing/2014/main" id="{3AE4336D-EAE2-D4DB-CFEE-02D858BAFA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363401">
            <a:off x="7359380" y="3350304"/>
            <a:ext cx="265093" cy="292717"/>
          </a:xfrm>
          <a:prstGeom prst="rect">
            <a:avLst/>
          </a:prstGeom>
        </p:spPr>
      </p:pic>
      <p:pic>
        <p:nvPicPr>
          <p:cNvPr id="8" name="Graphic 7" descr="Dollar with solid fill">
            <a:extLst>
              <a:ext uri="{FF2B5EF4-FFF2-40B4-BE49-F238E27FC236}">
                <a16:creationId xmlns:a16="http://schemas.microsoft.com/office/drawing/2014/main" id="{44ACF10D-8D84-1BEA-32F0-DB44AC847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0736703">
            <a:off x="7684837" y="3414362"/>
            <a:ext cx="222295" cy="2454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shreg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31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shreg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31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shreg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31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shreg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9" presetID="31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shreg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5" presetID="31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shreg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 txBox="1">
            <a:spLocks noGrp="1"/>
          </p:cNvSpPr>
          <p:nvPr>
            <p:ph type="title"/>
          </p:nvPr>
        </p:nvSpPr>
        <p:spPr>
          <a:xfrm>
            <a:off x="230913" y="807040"/>
            <a:ext cx="8912227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2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r>
              <a:rPr lang="en-US" sz="2800"/>
              <a:t>Thank you!</a:t>
            </a:r>
            <a:br>
              <a:rPr lang="en-US" sz="2800"/>
            </a:br>
            <a:endParaRPr sz="32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95" name="Google Shape;295;p36"/>
          <p:cNvGraphicFramePr/>
          <p:nvPr>
            <p:extLst>
              <p:ext uri="{D42A27DB-BD31-4B8C-83A1-F6EECF244321}">
                <p14:modId xmlns:p14="http://schemas.microsoft.com/office/powerpoint/2010/main" val="3188603533"/>
              </p:ext>
            </p:extLst>
          </p:nvPr>
        </p:nvGraphicFramePr>
        <p:xfrm>
          <a:off x="2048528" y="1333209"/>
          <a:ext cx="5277000" cy="3522700"/>
        </p:xfrm>
        <a:graphic>
          <a:graphicData uri="http://schemas.openxmlformats.org/drawingml/2006/table">
            <a:tbl>
              <a:tblPr firstRow="1">
                <a:tableStyleId>{35758FB7-9AC5-4552-8A53-C91805E547FA}</a:tableStyleId>
              </a:tblPr>
              <a:tblGrid>
                <a:gridCol w="2477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9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2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  <a:sym typeface="Calibri"/>
                        </a:rPr>
                        <a:t>GSA Travel Program</a:t>
                      </a:r>
                      <a:endParaRPr sz="1200" b="1" dirty="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sym typeface="Calibri"/>
                        </a:rPr>
                        <a:t>Point of Contact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E-Gov Travel Service</a:t>
                      </a:r>
                      <a:endParaRPr sz="1200" i="1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michael.cooley@gsa.gov</a:t>
                      </a:r>
                      <a:endParaRPr sz="1200" i="1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City Pair Program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jennifer.burdette@gsa.gov</a:t>
                      </a:r>
                      <a:endParaRPr sz="1200" i="1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FedRooms® </a:t>
                      </a:r>
                      <a:endParaRPr sz="1200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jennifer.miller@gsa.gov</a:t>
                      </a:r>
                      <a:endParaRPr sz="1200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Long Term Lodging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/>
                        <a:t>trevor.edwards</a:t>
                      </a: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@gsa.gov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Emergency Lodging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marcus.witowski@gsa.gov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7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sym typeface="Calibri"/>
                        </a:rPr>
                        <a:t>Rideshare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sym typeface="Calibri"/>
                        </a:rPr>
                        <a:t>lamarr.peppers@gsa.gov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GSA Starmark Logo</a:t>
            </a:r>
            <a:endParaRPr/>
          </a:p>
        </p:txBody>
      </p:sp>
      <p:pic>
        <p:nvPicPr>
          <p:cNvPr id="302" name="Google Shape;302;p37" descr="GSA Logo&#10;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82640" y="1607344"/>
            <a:ext cx="2146258" cy="1928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687393" y="752808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/>
              <a:t>What are GSA’s Travel Programs?</a:t>
            </a:r>
            <a:endParaRPr sz="30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855826" y="1438601"/>
            <a:ext cx="5319891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Booking</a:t>
            </a:r>
            <a:r>
              <a:rPr lang="en-US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E-Gov Travel Services (ETS2) </a:t>
            </a:r>
            <a:endParaRPr dirty="0"/>
          </a:p>
          <a:p>
            <a:pPr marL="747713" marR="0" lvl="1" indent="-3429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note, DoD uses Defense Travel System (DTS) and/or MyTravel to book</a:t>
            </a: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Air</a:t>
            </a:r>
            <a:r>
              <a:rPr lang="en-US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City Pair Program (CPP)</a:t>
            </a:r>
            <a:endParaRPr dirty="0"/>
          </a:p>
          <a:p>
            <a:pPr marL="342900" marR="0" lvl="0" indent="-342900" algn="l" rtl="0"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Rideshare</a:t>
            </a:r>
            <a:r>
              <a:rPr lang="en-US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Government-wide Rideshare/Ride-Hail </a:t>
            </a:r>
            <a:endParaRPr dirty="0"/>
          </a:p>
          <a:p>
            <a:pPr marL="342900" marR="0" lvl="0" indent="-342900" algn="l" rtl="0"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Lodging</a:t>
            </a:r>
            <a:r>
              <a:rPr lang="en-US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endParaRPr dirty="0"/>
          </a:p>
          <a:p>
            <a:pPr marL="800100" marR="0" lvl="1" indent="-457200" algn="l" rtl="0">
              <a:spcBef>
                <a:spcPts val="9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FedRooms® f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 Temporary Duty Travel: 1-29 night(s) </a:t>
            </a:r>
            <a:endParaRPr dirty="0"/>
          </a:p>
          <a:p>
            <a:pPr marL="800100" marR="0" lvl="1" indent="-457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 Term Lodging: 30+ nights</a:t>
            </a:r>
            <a:endParaRPr dirty="0"/>
          </a:p>
          <a:p>
            <a:pPr marL="800100" marR="0" lvl="1" indent="-457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Emergency Lodging </a:t>
            </a: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Services: Lodging for planned and unplanned events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7B9D56D-0633-A2B2-822C-A4C605D75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5730" y="1966501"/>
            <a:ext cx="2784420" cy="2030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495089" y="864797"/>
            <a:ext cx="81537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/>
              <a:t>How </a:t>
            </a:r>
            <a:r>
              <a:rPr lang="en-US" sz="2800"/>
              <a:t>d</a:t>
            </a:r>
            <a:r>
              <a:rPr lang="en-US" sz="2800" b="0" i="0" u="none" strike="noStrike" cap="none"/>
              <a:t>o GSA’s Travel Programs </a:t>
            </a:r>
            <a:r>
              <a:rPr lang="en-US" sz="2800"/>
              <a:t>Benefit </a:t>
            </a:r>
            <a:br>
              <a:rPr lang="en-US" sz="2800"/>
            </a:br>
            <a:r>
              <a:rPr lang="en-US" sz="2800"/>
              <a:t>Me and My Agency?</a:t>
            </a:r>
            <a:endParaRPr sz="2000" b="0" i="0" u="none" strike="noStrike" cap="none"/>
          </a:p>
        </p:txBody>
      </p:sp>
      <p:sp>
        <p:nvSpPr>
          <p:cNvPr id="112" name="Google Shape;112;p16"/>
          <p:cNvSpPr/>
          <p:nvPr/>
        </p:nvSpPr>
        <p:spPr>
          <a:xfrm>
            <a:off x="685800" y="1746647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GSA Travel Programs’ Goal: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agencies with programs and services that are efficient and effective to manage travel  </a:t>
            </a:r>
            <a:endParaRPr dirty="0"/>
          </a:p>
          <a:p>
            <a:pPr marL="342900" marR="0" lvl="0" indent="-342900" algn="l" rtl="0"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Government-wide Travel Category has 5 Best-In-Class (BIC) Solutions: City Pair Program, TDY Lodging, Emergency Lodging Services, Car Rental, and Employee Relocation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Homesales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Supports Government-wide Category Management Goals, specifically Spend Under Management and Cost Avoidance</a:t>
            </a:r>
          </a:p>
          <a:p>
            <a:pPr marL="342900" marR="0" lvl="0" indent="-342900" algn="l" rtl="0"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dirty="0" err="1"/>
              <a:t>SmartPay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®</a:t>
            </a:r>
            <a:r>
              <a:rPr lang="en-US" dirty="0"/>
              <a:t> provides uniform forms of payment for purchase of travel services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>
            <a:spLocks noGrp="1"/>
          </p:cNvSpPr>
          <p:nvPr>
            <p:ph type="title"/>
          </p:nvPr>
        </p:nvSpPr>
        <p:spPr>
          <a:xfrm>
            <a:off x="687396" y="684590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i="0" u="none" strike="noStrike" cap="none"/>
              <a:t>Smart Travel Planning</a:t>
            </a:r>
            <a:endParaRPr sz="2800" i="0" u="none" strike="noStrike" cap="none"/>
          </a:p>
        </p:txBody>
      </p:sp>
      <p:sp>
        <p:nvSpPr>
          <p:cNvPr id="120" name="Google Shape;120;p17"/>
          <p:cNvSpPr/>
          <p:nvPr/>
        </p:nvSpPr>
        <p:spPr>
          <a:xfrm>
            <a:off x="684213" y="137041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are going to follow a Federal traveler who uses GSA’s Travel Programs to complete their mission</a:t>
            </a:r>
            <a:endParaRPr/>
          </a:p>
          <a:p>
            <a:pPr marL="3429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will highlight the benefits using GSA’s Travel Programs</a:t>
            </a:r>
            <a:endParaRPr/>
          </a:p>
          <a:p>
            <a:pPr marL="3429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Let’s meet our Federal traveler!</a:t>
            </a:r>
            <a:endParaRPr/>
          </a:p>
          <a:p>
            <a:pPr marL="342900" marR="0" lvl="0" indent="-215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687390" y="684590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i="0" u="none" strike="noStrike" cap="none"/>
              <a:t>Smart Travel Planning with Rob</a:t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3889830" y="1365864"/>
            <a:ext cx="456666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Rob is a GS-13, Contracting Officer</a:t>
            </a:r>
            <a:b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the Department of Transportation</a:t>
            </a:r>
            <a:endParaRPr dirty="0"/>
          </a:p>
          <a:p>
            <a:pPr marL="3429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Let’s follow Rob as he prepares for a </a:t>
            </a:r>
            <a:b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trip to his Regional Office in New York</a:t>
            </a:r>
            <a:endParaRPr dirty="0"/>
          </a:p>
        </p:txBody>
      </p:sp>
      <p:pic>
        <p:nvPicPr>
          <p:cNvPr id="6" name="Picture 5" descr="Portrait of man in suit">
            <a:extLst>
              <a:ext uri="{FF2B5EF4-FFF2-40B4-BE49-F238E27FC236}">
                <a16:creationId xmlns:a16="http://schemas.microsoft.com/office/drawing/2014/main" id="{7B4DBB11-9796-3234-1E74-DDEA519CD8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46" t="1" r="21944" b="-210"/>
          <a:stretch/>
        </p:blipFill>
        <p:spPr>
          <a:xfrm>
            <a:off x="687390" y="1365864"/>
            <a:ext cx="3096758" cy="36328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C97CDE-7CB5-14C9-D90A-AF15692B6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33" t="-1000" r="-897"/>
          <a:stretch/>
        </p:blipFill>
        <p:spPr>
          <a:xfrm>
            <a:off x="3889830" y="2904359"/>
            <a:ext cx="4209141" cy="20943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687396" y="679206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/>
              <a:t>Rob Uses E-Gov Travel Services (ETS2)</a:t>
            </a:r>
            <a:endParaRPr sz="28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9"/>
          <p:cNvSpPr/>
          <p:nvPr/>
        </p:nvSpPr>
        <p:spPr>
          <a:xfrm>
            <a:off x="534193" y="1364989"/>
            <a:ext cx="4037807" cy="3257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ETS2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an end-to-end web based Travel and Expense solution that provides travelers with a one stop shop including:</a:t>
            </a:r>
            <a:endParaRPr dirty="0"/>
          </a:p>
          <a:p>
            <a:pPr marL="628650" marR="0" lvl="0" indent="-2857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Online reservations for air, rail, lodging and rental car</a:t>
            </a:r>
            <a:endParaRPr dirty="0"/>
          </a:p>
          <a:p>
            <a:pPr marL="628650" marR="0" lvl="0" indent="-2857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Travel Management Center (TMC) support when necessary</a:t>
            </a:r>
            <a:endParaRPr dirty="0"/>
          </a:p>
          <a:p>
            <a:pPr marL="628650" marR="0" lvl="0" indent="-2857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Authorization for TDY travel</a:t>
            </a:r>
            <a:endParaRPr dirty="0"/>
          </a:p>
          <a:p>
            <a:pPr marL="628650" marR="0" lvl="0" indent="-2857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Voucher and expense processing upon completion of TDY travel</a:t>
            </a:r>
            <a:endParaRPr dirty="0"/>
          </a:p>
          <a:p>
            <a:pPr marL="628650" marR="0" lvl="0" indent="-2857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Quick reimbursement of approved expenses 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FA9271-7001-0C32-C6B6-8287DC37A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343" y="1365006"/>
            <a:ext cx="3473153" cy="2320066"/>
          </a:xfrm>
          <a:prstGeom prst="rect">
            <a:avLst/>
          </a:prstGeom>
        </p:spPr>
      </p:pic>
      <p:sp>
        <p:nvSpPr>
          <p:cNvPr id="4" name="Google Shape;137;p19">
            <a:extLst>
              <a:ext uri="{FF2B5EF4-FFF2-40B4-BE49-F238E27FC236}">
                <a16:creationId xmlns:a16="http://schemas.microsoft.com/office/drawing/2014/main" id="{22E50616-5CB2-4466-D59A-C1A66106394A}"/>
              </a:ext>
            </a:extLst>
          </p:cNvPr>
          <p:cNvSpPr/>
          <p:nvPr/>
        </p:nvSpPr>
        <p:spPr>
          <a:xfrm>
            <a:off x="4969725" y="3778495"/>
            <a:ext cx="3486771" cy="1091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ETS2 Vendors</a:t>
            </a:r>
            <a:endParaRPr dirty="0"/>
          </a:p>
          <a:p>
            <a:pPr marL="628650" marR="0" lvl="1" indent="-2857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CWTSato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Travel (E2 Solutions) </a:t>
            </a:r>
            <a:endParaRPr dirty="0"/>
          </a:p>
          <a:p>
            <a:pPr marL="628650" marR="0" lvl="1" indent="-2857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‒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SAP Concur (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ConcurGov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687447" y="752438"/>
            <a:ext cx="77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/>
              <a:t>ETS2 Benefits for Rob</a:t>
            </a:r>
            <a:endParaRPr sz="28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0"/>
          <p:cNvSpPr/>
          <p:nvPr/>
        </p:nvSpPr>
        <p:spPr>
          <a:xfrm>
            <a:off x="685800" y="143825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ü"/>
            </a:pPr>
            <a:r>
              <a:rPr lang="en-US" sz="1800" b="1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Simple:</a:t>
            </a:r>
            <a:r>
              <a:rPr lang="en-US" sz="1800" b="0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Book all travel needs (air, hotel, rental car, rail) at once</a:t>
            </a:r>
            <a:endParaRPr dirty="0"/>
          </a:p>
          <a:p>
            <a:pPr marL="285750" marR="0" lvl="0" indent="-285750" algn="l" rtl="0">
              <a:spcBef>
                <a:spcPts val="36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sz="1800" b="0" i="0" u="none" strike="noStrike" cap="none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ü"/>
            </a:pPr>
            <a:r>
              <a:rPr lang="en-US" sz="1800" b="1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Cost savings: </a:t>
            </a:r>
            <a:r>
              <a:rPr lang="en-US" sz="1800" b="0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Travelers save approximately $25 per transaction when completed online vice agent assisted</a:t>
            </a:r>
            <a:endParaRPr dirty="0"/>
          </a:p>
          <a:p>
            <a:pPr marL="285750" marR="0" lvl="0" indent="-285750" algn="l" rtl="0">
              <a:spcBef>
                <a:spcPts val="36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sz="1800" b="0" i="0" u="none" strike="noStrike" cap="none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ü"/>
            </a:pPr>
            <a:r>
              <a:rPr lang="en-US" sz="1800" b="1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Federal Travel Regulation (FTR) compliance: </a:t>
            </a:r>
            <a:r>
              <a:rPr lang="en-US" sz="1800" b="0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Government specific configurations ensures travelers are compliant with agency policy</a:t>
            </a:r>
            <a:endParaRPr dirty="0"/>
          </a:p>
          <a:p>
            <a:pPr marL="285750" marR="0" lvl="0" indent="-285750" algn="l" rtl="0">
              <a:spcBef>
                <a:spcPts val="36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sz="1800" b="0" i="0" u="none" strike="noStrike" cap="none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ü"/>
            </a:pPr>
            <a:r>
              <a:rPr lang="en-US" sz="1800" b="1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Quick Reimbursement: </a:t>
            </a:r>
            <a:r>
              <a:rPr lang="en-US" sz="1800" b="0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~4 days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113210" y="806538"/>
            <a:ext cx="8917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/>
              <a:t>Rob Books GSA’s FY23 City Pair Program (CPP)</a:t>
            </a:r>
            <a:br>
              <a:rPr lang="en-US" sz="2800"/>
            </a:br>
            <a:r>
              <a:rPr lang="en-US" sz="2800"/>
              <a:t> for his Flights</a:t>
            </a:r>
            <a:endParaRPr sz="28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1"/>
          <p:cNvSpPr/>
          <p:nvPr/>
        </p:nvSpPr>
        <p:spPr>
          <a:xfrm>
            <a:off x="542247" y="1575197"/>
            <a:ext cx="4936896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CPP provides discounted air transportation services for Federal travelers government-wide</a:t>
            </a:r>
            <a:endParaRPr dirty="0"/>
          </a:p>
          <a:p>
            <a:pPr marL="3429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 Contract Carriers</a:t>
            </a:r>
            <a:endParaRPr dirty="0"/>
          </a:p>
          <a:p>
            <a:pPr marL="3429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12,139 markets in FY23 (9,422 Domestic and 2,717 International)</a:t>
            </a:r>
            <a:endParaRPr dirty="0"/>
          </a:p>
          <a:p>
            <a:pPr marL="3429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 2,000 awarded markets with non-stop service, where available</a:t>
            </a:r>
            <a:endParaRPr dirty="0"/>
          </a:p>
        </p:txBody>
      </p:sp>
      <p:pic>
        <p:nvPicPr>
          <p:cNvPr id="5" name="Picture 4" descr="Airplane in flight over clouds">
            <a:extLst>
              <a:ext uri="{FF2B5EF4-FFF2-40B4-BE49-F238E27FC236}">
                <a16:creationId xmlns:a16="http://schemas.microsoft.com/office/drawing/2014/main" id="{7E3C3C67-8758-94E3-9AB2-5CFAFA1B7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9840" y="1577631"/>
            <a:ext cx="2811913" cy="318963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SA SmartPay">
      <a:dk1>
        <a:srgbClr val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C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373</TotalTime>
  <Words>1568</Words>
  <Application>Microsoft Office PowerPoint</Application>
  <PresentationFormat>On-screen Show (16:9)</PresentationFormat>
  <Paragraphs>268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Oswald</vt:lpstr>
      <vt:lpstr>Wingdings</vt:lpstr>
      <vt:lpstr>Office Theme</vt:lpstr>
      <vt:lpstr>Making Informed, Cost Saving Travel Decisions and SmartPay Essentials  Jennifer Burdette</vt:lpstr>
      <vt:lpstr>GSA Mission, Vision, Values</vt:lpstr>
      <vt:lpstr>What are GSA’s Travel Programs?</vt:lpstr>
      <vt:lpstr>How do GSA’s Travel Programs Benefit  Me and My Agency?</vt:lpstr>
      <vt:lpstr>Smart Travel Planning</vt:lpstr>
      <vt:lpstr>Smart Travel Planning with Rob</vt:lpstr>
      <vt:lpstr>Rob Uses E-Gov Travel Services (ETS2)</vt:lpstr>
      <vt:lpstr>ETS2 Benefits for Rob</vt:lpstr>
      <vt:lpstr>Rob Books GSA’s FY23 City Pair Program (CPP)  for his Flights</vt:lpstr>
      <vt:lpstr>CPP Benefits to Rob</vt:lpstr>
      <vt:lpstr>Rob Should Choose the _CA Fare</vt:lpstr>
      <vt:lpstr>Rob Should Consider Alternate Airports</vt:lpstr>
      <vt:lpstr>Rob Books the FedRooms® Rate Enjoys Benefits and Protections At or Below Per Diem</vt:lpstr>
      <vt:lpstr>How Rob Books a FedRooms® Rate in ETS2</vt:lpstr>
      <vt:lpstr>FedRooms® Has You Covered Globally!</vt:lpstr>
      <vt:lpstr>BUYER BEWARE!:  The FedRooms® Rate is NOT the GOV Rate</vt:lpstr>
      <vt:lpstr>One Last Solution for Rob’s Longer Stays</vt:lpstr>
      <vt:lpstr>Benefits of Long Term Lodging (LTL) for Rob</vt:lpstr>
      <vt:lpstr>What if Rob Needs Lodging for an Emergency?</vt:lpstr>
      <vt:lpstr> Government-wide Rideshare/Ride-hail</vt:lpstr>
      <vt:lpstr> Government-wide Rideshare/Ride-hail</vt:lpstr>
      <vt:lpstr> U.S. Government Rental Car Solution</vt:lpstr>
      <vt:lpstr> Government Savings – Rob’s Trip (DC to NY)</vt:lpstr>
      <vt:lpstr> Thank you! </vt:lpstr>
      <vt:lpstr>GSA Starmark Logo</vt:lpstr>
    </vt:vector>
  </TitlesOfParts>
  <Company>General Services Administration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GSA User</dc:creator>
  <cp:lastModifiedBy>JenniferHBurdette</cp:lastModifiedBy>
  <cp:revision>25</cp:revision>
  <dcterms:created xsi:type="dcterms:W3CDTF">2015-02-25T18:03:24Z</dcterms:created>
  <dcterms:modified xsi:type="dcterms:W3CDTF">2023-03-01T02:02:16Z</dcterms:modified>
</cp:coreProperties>
</file>

<file path=docProps/thumbnail.jpeg>
</file>